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6" r:id="rId4"/>
    <p:sldId id="260" r:id="rId5"/>
    <p:sldId id="257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3455-11C5-BC18-0606-C3317A452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D9DAB-012E-383A-A91F-E48125E9E4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E212-C794-3A10-5AFB-CFC0830C3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3DC05-FA71-BBE8-4FA4-33CC7784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1CC14-632B-F497-3003-9B613FD1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7509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45A2A-C273-570A-E8C0-65B3D285D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4D14A-8B18-5418-3993-A4D836978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3BCE4-F879-417C-7CB3-E009376FB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09C41-0B5F-A140-31E2-56BA2E47E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205C7-1A30-ED44-378B-40EECD95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96292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0CFACC-A548-E758-FF5B-A5F2ACCF9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F522C1-CF8C-E71F-A582-722CD86C5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9DB6B-1B2D-2007-B5D4-1A646FD9C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E3D30-A5D4-DC24-38FF-DDBFF5C1B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AE4A6-D728-96CF-5D64-43ED888DC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67745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DCDC0-1145-2B22-4258-D555734DE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A29D0-5BB8-DAD4-1351-A61F04E01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2F597-7AB1-56D7-A3AB-50721D74C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5E52F-38A9-4761-E03D-10925E259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9704A-E8E9-E663-C04A-F12205031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3514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180F6-E288-B3BA-59C3-576A4EFD6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AB064-AE9F-4569-3572-8888D7ACB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52E4C-586E-9850-03D9-DEC93AD1D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93780-3716-E22D-14F6-A3D7F9BB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F3421-66BA-589A-B49B-24B18EB5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9912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5F0A1-8A0C-4D72-194D-4BE789613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AECC-F471-E6B6-9747-6A852A602F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DCF45-7346-58C1-2F94-3A82C3124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6E77A-DC76-E771-5927-D35AAA23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3B54B-31F9-8165-8A32-5B66250A4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06509-F316-8C78-DCD9-7E49BB299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85667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3B5D1-A2D8-875E-BFD7-AAB29DA5D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3948D-2F2A-EDD6-FB56-77C930B4C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E78EE-ECA7-FF8B-1F7A-C4C03743B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02E7F-77F7-69B5-E502-8A5A6F615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968D7E-8192-F9E8-8CF0-4E80E4AD7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62713-58E9-9F0B-5718-F03EEFAD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CAF885-7157-2D28-EEAD-95D28892E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40CC8D-D797-9FD6-103B-51A5A5D8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1202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BC2BD-5683-13EB-84B9-043E41488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BEDBC7-99FD-D917-C2E3-DDAFDB5BA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7E0CE-D0DC-44EE-CC3F-F509EE680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07E7F-F83D-0F7D-CB2D-2CEF3F42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97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3898D2-BCD9-F53C-A928-2A1C165AB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B5C1D-EB25-F898-693B-C6CAA14EB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60284-BD67-482C-067C-9E5EF45D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3608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CA82-BD2C-8A57-BF25-F1FA2100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528E6-DDDB-BF80-D5EE-87CCE919F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3A6129-D277-EC64-FD02-C8CA35B24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8E618-F075-C459-A262-9CE49055F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0CD3F-3372-B587-FB5C-7CD68604C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34FA9-1666-5476-4D1B-2B4F84A60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5088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0BB9-EA7F-5512-2D2D-8D34364B2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9A118B-C302-7C4B-A254-9EC458085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CB799D-0C21-1FA1-1D65-BA08EDBDB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AEAAC-0DB0-559B-F17C-69D38ECCB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E6D8F-59AE-13EF-CED5-53EF7CEE6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DC05D-0BF2-6AB6-E0D3-88948139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31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C59852-5447-0B10-471A-A48056534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61480-1364-5179-C125-1AC35984F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ABAB5-4C05-2858-3287-68AE73E304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D5C9A0-BAB1-4AC4-B5A4-6B3A7B975AE3}" type="datetimeFigureOut">
              <a:rPr lang="he-IL" smtClean="0"/>
              <a:t>ז'/סיון/תשפ"ד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45E9A-4F46-168A-08A9-4B6892118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51FB6-FD0F-3B02-3740-AF8309884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BD9565-1593-420D-8271-A1F8857DD7F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912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viewbit.com/problems/min-stack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34632-6D71-EEF2-710B-5CFAF267CBB0}"/>
              </a:ext>
            </a:extLst>
          </p:cNvPr>
          <p:cNvSpPr/>
          <p:nvPr/>
        </p:nvSpPr>
        <p:spPr>
          <a:xfrm>
            <a:off x="4545478" y="658244"/>
            <a:ext cx="31010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 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A4D392-F7AC-35CA-66EC-D4A5B3133143}"/>
              </a:ext>
            </a:extLst>
          </p:cNvPr>
          <p:cNvSpPr/>
          <p:nvPr/>
        </p:nvSpPr>
        <p:spPr>
          <a:xfrm>
            <a:off x="3562508" y="5830515"/>
            <a:ext cx="58899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Yoaz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Sabag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&amp;    Dor Bar Shalom</a:t>
            </a:r>
          </a:p>
        </p:txBody>
      </p:sp>
      <p:pic>
        <p:nvPicPr>
          <p:cNvPr id="8" name="Picture 7" descr="A stack of blocks with arrows&#10;&#10;Description automatically generated">
            <a:extLst>
              <a:ext uri="{FF2B5EF4-FFF2-40B4-BE49-F238E27FC236}">
                <a16:creationId xmlns:a16="http://schemas.microsoft.com/office/drawing/2014/main" id="{D2014249-B06D-66E3-86BA-656095486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008" y="1960418"/>
            <a:ext cx="3271982" cy="327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5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EB63AA-B53D-6183-D2A4-C567D9BAD149}"/>
              </a:ext>
            </a:extLst>
          </p:cNvPr>
          <p:cNvSpPr/>
          <p:nvPr/>
        </p:nvSpPr>
        <p:spPr>
          <a:xfrm>
            <a:off x="3174959" y="242608"/>
            <a:ext cx="63223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A97DA6-82CE-A6D7-D022-E81E614414C6}"/>
              </a:ext>
            </a:extLst>
          </p:cNvPr>
          <p:cNvSpPr txBox="1"/>
          <p:nvPr/>
        </p:nvSpPr>
        <p:spPr>
          <a:xfrm>
            <a:off x="1639454" y="1588655"/>
            <a:ext cx="8913091" cy="25853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Design a stack that supports push, pop, top, and retrieving the minimum element in constant time.</a:t>
            </a:r>
          </a:p>
          <a:p>
            <a:r>
              <a:rPr lang="en-US" dirty="0"/>
              <a:t>push(x) -- Push element x onto stack.</a:t>
            </a:r>
          </a:p>
          <a:p>
            <a:r>
              <a:rPr lang="en-US" dirty="0"/>
              <a:t>pop() -- Removes the element on top of the stack.</a:t>
            </a:r>
          </a:p>
          <a:p>
            <a:r>
              <a:rPr lang="en-US" dirty="0"/>
              <a:t>top() -- Get the top element.</a:t>
            </a:r>
          </a:p>
          <a:p>
            <a:r>
              <a:rPr lang="en-US" dirty="0" err="1"/>
              <a:t>getMin</a:t>
            </a:r>
            <a:r>
              <a:rPr lang="en-US" dirty="0"/>
              <a:t>() -- Retrieve the minimum element in the stack.</a:t>
            </a:r>
          </a:p>
          <a:p>
            <a:r>
              <a:rPr lang="en-US" dirty="0"/>
              <a:t>Note that all the operations have to be constant time operations.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https://www.interviewbit.com/problems/min-stack/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8654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EB63AA-B53D-6183-D2A4-C567D9BAD149}"/>
              </a:ext>
            </a:extLst>
          </p:cNvPr>
          <p:cNvSpPr/>
          <p:nvPr/>
        </p:nvSpPr>
        <p:spPr>
          <a:xfrm>
            <a:off x="2861707" y="242608"/>
            <a:ext cx="69488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  &amp;  Full 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A97DA6-82CE-A6D7-D022-E81E614414C6}"/>
              </a:ext>
            </a:extLst>
          </p:cNvPr>
          <p:cNvSpPr txBox="1"/>
          <p:nvPr/>
        </p:nvSpPr>
        <p:spPr>
          <a:xfrm>
            <a:off x="3822192" y="1305191"/>
            <a:ext cx="8056233" cy="48013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בפתרון זה, נשתמש בשתי מחסניות שיתפקדו כמחסנית מינימום אחת: </a:t>
            </a:r>
            <a:br>
              <a:rPr lang="en-US" dirty="0"/>
            </a:br>
            <a:r>
              <a:rPr lang="he-IL" dirty="0"/>
              <a:t>-    אחת לאחסון האיברים </a:t>
            </a:r>
          </a:p>
          <a:p>
            <a:pPr marL="285750" indent="-285750" algn="r" rtl="1">
              <a:buFontTx/>
              <a:buChar char="-"/>
            </a:pPr>
            <a:r>
              <a:rPr lang="he-IL" dirty="0"/>
              <a:t>השנייה לאחסון הערכים המינימליים שנתקלנו בהם עד כה.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פונקציית</a:t>
            </a:r>
            <a:r>
              <a:rPr lang="en-US" dirty="0"/>
              <a:t>push </a:t>
            </a:r>
            <a:r>
              <a:rPr lang="he-IL" dirty="0"/>
              <a:t>:</a:t>
            </a:r>
          </a:p>
          <a:p>
            <a:pPr algn="r" rtl="1"/>
            <a:r>
              <a:rPr lang="he-IL" dirty="0"/>
              <a:t>בודקים אם האיבר החדש גם הוא המינימלי עד כה או שהוא קטן יותר מהמינימלי הנוכחי,</a:t>
            </a:r>
          </a:p>
          <a:p>
            <a:pPr algn="r" rtl="1"/>
            <a:r>
              <a:rPr lang="he-IL" dirty="0"/>
              <a:t>אם כן, אנו מכניסים אותו למחסנית המינימום.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פונקציית </a:t>
            </a:r>
            <a:r>
              <a:rPr lang="en-US" dirty="0"/>
              <a:t>pop</a:t>
            </a:r>
            <a:r>
              <a:rPr lang="he-IL" dirty="0"/>
              <a:t>:</a:t>
            </a:r>
          </a:p>
          <a:p>
            <a:pPr algn="r" rtl="1"/>
            <a:r>
              <a:rPr lang="he-IL" dirty="0"/>
              <a:t> אם האיבר שיוצא הוא המינימלי עד כה, אנו מסירים גם אותו ממחסנית המינימום.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פונקציית </a:t>
            </a:r>
            <a:r>
              <a:rPr lang="en-US" dirty="0"/>
              <a:t>top</a:t>
            </a:r>
            <a:r>
              <a:rPr lang="he-IL" dirty="0"/>
              <a:t>:</a:t>
            </a:r>
            <a:endParaRPr lang="en-US" dirty="0"/>
          </a:p>
          <a:p>
            <a:pPr algn="r" rtl="1"/>
            <a:r>
              <a:rPr lang="en-US" dirty="0"/>
              <a:t> </a:t>
            </a:r>
            <a:r>
              <a:rPr lang="he-IL" dirty="0"/>
              <a:t>מחזירה את האיבר העליון במחסנית, או -1 אם המחסנית ריקה.</a:t>
            </a:r>
          </a:p>
          <a:p>
            <a:pPr algn="r" rtl="1"/>
            <a:endParaRPr lang="en-US" dirty="0"/>
          </a:p>
          <a:p>
            <a:pPr algn="r" rtl="1"/>
            <a:r>
              <a:rPr lang="en-US" dirty="0"/>
              <a:t>:</a:t>
            </a:r>
            <a:r>
              <a:rPr lang="en-US" dirty="0" err="1"/>
              <a:t>getMin</a:t>
            </a:r>
            <a:r>
              <a:rPr lang="en-US" dirty="0"/>
              <a:t> </a:t>
            </a:r>
          </a:p>
          <a:p>
            <a:pPr algn="r" rtl="1"/>
            <a:r>
              <a:rPr lang="he-IL" dirty="0"/>
              <a:t>מחזירה את הערך המינימלי הנוכחי במחסנית, או -1 אם הערימה ריקה.</a:t>
            </a:r>
          </a:p>
          <a:p>
            <a:pPr algn="r" rtl="1"/>
            <a:r>
              <a:rPr lang="he-IL" dirty="0"/>
              <a:t>הפתרון מאפשר קבלת התוצאות הרצויות בזמן קבוע ללא תלות בגודל הערימה.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8ABA6-B313-11D6-A752-7F6D66F4A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20" y="2625372"/>
            <a:ext cx="4101393" cy="414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EB63AA-B53D-6183-D2A4-C567D9BAD149}"/>
              </a:ext>
            </a:extLst>
          </p:cNvPr>
          <p:cNvSpPr/>
          <p:nvPr/>
        </p:nvSpPr>
        <p:spPr>
          <a:xfrm>
            <a:off x="4436940" y="242608"/>
            <a:ext cx="37984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Constructor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A97DA6-82CE-A6D7-D022-E81E614414C6}"/>
              </a:ext>
            </a:extLst>
          </p:cNvPr>
          <p:cNvSpPr txBox="1"/>
          <p:nvPr/>
        </p:nvSpPr>
        <p:spPr>
          <a:xfrm>
            <a:off x="5357091" y="2413337"/>
            <a:ext cx="6446982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נאתחל שתי מחסניות ריקות: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   1. מחסנית רגילה  –  תתנהג כמחסנית רגילה.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   2. מחסנית מינימום – תכיל את המספרים המינימליים בכל הכנסה.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DDB3D2-5D07-0869-1B68-27AF8152B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78" y="2807468"/>
            <a:ext cx="4649385" cy="124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61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EA17-099E-90AF-E486-A50A92F0BA42}"/>
              </a:ext>
            </a:extLst>
          </p:cNvPr>
          <p:cNvSpPr/>
          <p:nvPr/>
        </p:nvSpPr>
        <p:spPr>
          <a:xfrm>
            <a:off x="4205387" y="122535"/>
            <a:ext cx="37812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Push(self, x)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8FEC6-B7A3-001C-C82A-829DB6404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05" y="1303638"/>
            <a:ext cx="5650472" cy="12710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B180BD-E7E4-8B35-1F87-A0885400404A}"/>
              </a:ext>
            </a:extLst>
          </p:cNvPr>
          <p:cNvSpPr txBox="1"/>
          <p:nvPr/>
        </p:nvSpPr>
        <p:spPr>
          <a:xfrm>
            <a:off x="5853177" y="1303638"/>
            <a:ext cx="6040582" cy="31393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u="sng" dirty="0"/>
              <a:t>סדר פעולות:</a:t>
            </a:r>
          </a:p>
          <a:p>
            <a:pPr algn="r" rtl="1"/>
            <a:endParaRPr lang="he-IL" dirty="0"/>
          </a:p>
          <a:p>
            <a:pPr marL="342900" indent="-342900" algn="r" rtl="1">
              <a:buAutoNum type="arabicPeriod"/>
            </a:pPr>
            <a:r>
              <a:rPr lang="he-IL" dirty="0"/>
              <a:t>הערך </a:t>
            </a:r>
            <a:r>
              <a:rPr lang="en-US" dirty="0"/>
              <a:t>X</a:t>
            </a:r>
            <a:r>
              <a:rPr lang="he-IL" dirty="0"/>
              <a:t> יוכנס ל- </a:t>
            </a:r>
            <a:r>
              <a:rPr lang="en-US" dirty="0"/>
              <a:t>stack</a:t>
            </a:r>
            <a:r>
              <a:rPr lang="he-IL" dirty="0"/>
              <a:t> כרגיל (לראש המחסנית). </a:t>
            </a:r>
          </a:p>
          <a:p>
            <a:pPr marL="342900" indent="-342900" algn="r" rtl="1">
              <a:buAutoNum type="arabicPeriod"/>
            </a:pPr>
            <a:endParaRPr lang="he-IL" dirty="0"/>
          </a:p>
          <a:p>
            <a:pPr marL="342900" indent="-342900" algn="r" rtl="1">
              <a:buAutoNum type="arabicPeriod"/>
            </a:pPr>
            <a:r>
              <a:rPr lang="he-IL" dirty="0"/>
              <a:t>הערך </a:t>
            </a:r>
            <a:r>
              <a:rPr lang="en-US" dirty="0"/>
              <a:t>X</a:t>
            </a:r>
            <a:r>
              <a:rPr lang="he-IL" dirty="0"/>
              <a:t> יוכנס ל- </a:t>
            </a:r>
            <a:r>
              <a:rPr lang="en-US" dirty="0" err="1"/>
              <a:t>min_stack</a:t>
            </a:r>
            <a:r>
              <a:rPr lang="he-IL" dirty="0"/>
              <a:t> באופן הבא:</a:t>
            </a:r>
          </a:p>
          <a:p>
            <a:pPr algn="r" rtl="1"/>
            <a:r>
              <a:rPr lang="he-IL" dirty="0"/>
              <a:t>	- אם היא ריקה </a:t>
            </a:r>
            <a:r>
              <a:rPr lang="he-IL" b="1" dirty="0">
                <a:solidFill>
                  <a:schemeClr val="accent2">
                    <a:lumMod val="75000"/>
                  </a:schemeClr>
                </a:solidFill>
              </a:rPr>
              <a:t>או</a:t>
            </a:r>
            <a:r>
              <a:rPr lang="he-IL" dirty="0"/>
              <a:t> </a:t>
            </a:r>
            <a:r>
              <a:rPr lang="en-US" dirty="0"/>
              <a:t>X</a:t>
            </a:r>
            <a:r>
              <a:rPr lang="he-IL" dirty="0"/>
              <a:t> קטן או שווה לערך שבראש  </a:t>
            </a:r>
          </a:p>
          <a:p>
            <a:pPr algn="r" rtl="1"/>
            <a:r>
              <a:rPr lang="he-IL" dirty="0"/>
              <a:t>	  </a:t>
            </a:r>
            <a:r>
              <a:rPr lang="en-US" dirty="0" err="1"/>
              <a:t>min_stack</a:t>
            </a:r>
            <a:r>
              <a:rPr lang="he-IL" dirty="0"/>
              <a:t>:  הערך </a:t>
            </a:r>
            <a:r>
              <a:rPr lang="en-US" dirty="0"/>
              <a:t>X</a:t>
            </a:r>
            <a:r>
              <a:rPr lang="he-IL" dirty="0"/>
              <a:t> יכנס לראש המחסנית כרגיל.</a:t>
            </a:r>
          </a:p>
          <a:p>
            <a:pPr algn="r" rtl="1"/>
            <a:r>
              <a:rPr lang="he-IL" dirty="0"/>
              <a:t>	- אחרת: הערך לא יוכנס ל- </a:t>
            </a:r>
            <a:r>
              <a:rPr lang="en-US" dirty="0" err="1"/>
              <a:t>min_stack</a:t>
            </a:r>
            <a:r>
              <a:rPr lang="he-IL" dirty="0"/>
              <a:t>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סיבוכיות זמן ריצה: </a:t>
            </a:r>
            <a:r>
              <a:rPr lang="en-US" dirty="0"/>
              <a:t>O(1)</a:t>
            </a:r>
            <a:r>
              <a:rPr lang="he-IL" dirty="0"/>
              <a:t>.</a:t>
            </a:r>
          </a:p>
          <a:p>
            <a:pPr algn="r" rtl="1"/>
            <a:r>
              <a:rPr lang="he-IL" dirty="0"/>
              <a:t>מתבצעות מספר סופי וידוע של פעולות.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55BB0-60DB-794C-7D34-A478E16228A3}"/>
              </a:ext>
            </a:extLst>
          </p:cNvPr>
          <p:cNvSpPr/>
          <p:nvPr/>
        </p:nvSpPr>
        <p:spPr>
          <a:xfrm>
            <a:off x="797169" y="3575016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9237B4-0103-B554-E5A5-7E8254925EFF}"/>
              </a:ext>
            </a:extLst>
          </p:cNvPr>
          <p:cNvSpPr/>
          <p:nvPr/>
        </p:nvSpPr>
        <p:spPr>
          <a:xfrm>
            <a:off x="3221714" y="3584253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FA4F1E-0339-9D64-554E-9F3E135C4FB3}"/>
              </a:ext>
            </a:extLst>
          </p:cNvPr>
          <p:cNvSpPr/>
          <p:nvPr/>
        </p:nvSpPr>
        <p:spPr>
          <a:xfrm>
            <a:off x="607469" y="620683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A7BD7-1BD6-505E-FD83-2A1E44F64B14}"/>
              </a:ext>
            </a:extLst>
          </p:cNvPr>
          <p:cNvSpPr/>
          <p:nvPr/>
        </p:nvSpPr>
        <p:spPr>
          <a:xfrm>
            <a:off x="2998005" y="621661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min_stack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FA2A7A2-1EC7-E330-0778-B5E749F6C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1485066"/>
              </p:ext>
            </p:extLst>
          </p:nvPr>
        </p:nvGraphicFramePr>
        <p:xfrm>
          <a:off x="5853177" y="5368942"/>
          <a:ext cx="5211986" cy="37084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042397">
                  <a:extLst>
                    <a:ext uri="{9D8B030D-6E8A-4147-A177-3AD203B41FA5}">
                      <a16:colId xmlns:a16="http://schemas.microsoft.com/office/drawing/2014/main" val="811892898"/>
                    </a:ext>
                  </a:extLst>
                </a:gridCol>
                <a:gridCol w="1042397">
                  <a:extLst>
                    <a:ext uri="{9D8B030D-6E8A-4147-A177-3AD203B41FA5}">
                      <a16:colId xmlns:a16="http://schemas.microsoft.com/office/drawing/2014/main" val="1244745992"/>
                    </a:ext>
                  </a:extLst>
                </a:gridCol>
                <a:gridCol w="965402">
                  <a:extLst>
                    <a:ext uri="{9D8B030D-6E8A-4147-A177-3AD203B41FA5}">
                      <a16:colId xmlns:a16="http://schemas.microsoft.com/office/drawing/2014/main" val="4034105996"/>
                    </a:ext>
                  </a:extLst>
                </a:gridCol>
                <a:gridCol w="1119393">
                  <a:extLst>
                    <a:ext uri="{9D8B030D-6E8A-4147-A177-3AD203B41FA5}">
                      <a16:colId xmlns:a16="http://schemas.microsoft.com/office/drawing/2014/main" val="2837136180"/>
                    </a:ext>
                  </a:extLst>
                </a:gridCol>
                <a:gridCol w="1042397">
                  <a:extLst>
                    <a:ext uri="{9D8B030D-6E8A-4147-A177-3AD203B41FA5}">
                      <a16:colId xmlns:a16="http://schemas.microsoft.com/office/drawing/2014/main" val="2093678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he-IL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he-IL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he-IL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he-IL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he-IL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249008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6EF1B7F1-7CBF-5D21-3C13-E7E341699937}"/>
              </a:ext>
            </a:extLst>
          </p:cNvPr>
          <p:cNvSpPr/>
          <p:nvPr/>
        </p:nvSpPr>
        <p:spPr>
          <a:xfrm>
            <a:off x="7419725" y="484626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Input: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48D6A8-F42E-A965-27BB-88AB3B3B41A3}"/>
              </a:ext>
            </a:extLst>
          </p:cNvPr>
          <p:cNvSpPr txBox="1"/>
          <p:nvPr/>
        </p:nvSpPr>
        <p:spPr>
          <a:xfrm>
            <a:off x="896112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FB29ED-AF50-B53D-1AE0-1D711C3F28F2}"/>
              </a:ext>
            </a:extLst>
          </p:cNvPr>
          <p:cNvSpPr txBox="1"/>
          <p:nvPr/>
        </p:nvSpPr>
        <p:spPr>
          <a:xfrm>
            <a:off x="3374644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2AFCA5-89AC-8C96-C8F6-5B903DCEF438}"/>
              </a:ext>
            </a:extLst>
          </p:cNvPr>
          <p:cNvSpPr txBox="1"/>
          <p:nvPr/>
        </p:nvSpPr>
        <p:spPr>
          <a:xfrm>
            <a:off x="871902" y="5673047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CD15F0-53CC-0B52-4EF4-7D1549B03AE2}"/>
              </a:ext>
            </a:extLst>
          </p:cNvPr>
          <p:cNvSpPr txBox="1"/>
          <p:nvPr/>
        </p:nvSpPr>
        <p:spPr>
          <a:xfrm>
            <a:off x="3326223" y="5647276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4BAC22-E73F-6428-B5A8-45DFD8479C4C}"/>
              </a:ext>
            </a:extLst>
          </p:cNvPr>
          <p:cNvSpPr txBox="1"/>
          <p:nvPr/>
        </p:nvSpPr>
        <p:spPr>
          <a:xfrm>
            <a:off x="879884" y="5370450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7</a:t>
            </a:r>
            <a:endParaRPr lang="he-IL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D1056F-DA39-E8B7-D683-526A92871CD0}"/>
              </a:ext>
            </a:extLst>
          </p:cNvPr>
          <p:cNvSpPr txBox="1"/>
          <p:nvPr/>
        </p:nvSpPr>
        <p:spPr>
          <a:xfrm>
            <a:off x="871902" y="5072465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8F15C5-91E8-1F86-A70C-049FB8348472}"/>
              </a:ext>
            </a:extLst>
          </p:cNvPr>
          <p:cNvSpPr txBox="1"/>
          <p:nvPr/>
        </p:nvSpPr>
        <p:spPr>
          <a:xfrm>
            <a:off x="3326223" y="5388002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6248CB-E852-4670-8E44-150FBB260128}"/>
              </a:ext>
            </a:extLst>
          </p:cNvPr>
          <p:cNvSpPr txBox="1"/>
          <p:nvPr/>
        </p:nvSpPr>
        <p:spPr>
          <a:xfrm>
            <a:off x="871902" y="4754813"/>
            <a:ext cx="149845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3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8629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/>
      <p:bldP spid="16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EA17-099E-90AF-E486-A50A92F0BA42}"/>
              </a:ext>
            </a:extLst>
          </p:cNvPr>
          <p:cNvSpPr/>
          <p:nvPr/>
        </p:nvSpPr>
        <p:spPr>
          <a:xfrm>
            <a:off x="4375434" y="122535"/>
            <a:ext cx="34411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Pop(self, 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B180BD-E7E4-8B35-1F87-A0885400404A}"/>
              </a:ext>
            </a:extLst>
          </p:cNvPr>
          <p:cNvSpPr txBox="1"/>
          <p:nvPr/>
        </p:nvSpPr>
        <p:spPr>
          <a:xfrm>
            <a:off x="5646259" y="1277115"/>
            <a:ext cx="640694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u="sng" dirty="0"/>
              <a:t>סדר פעולות: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אם המחסנית </a:t>
            </a:r>
            <a:r>
              <a:rPr lang="en-US" dirty="0"/>
              <a:t>stack</a:t>
            </a:r>
            <a:r>
              <a:rPr lang="he-IL" dirty="0"/>
              <a:t> אינה ריקה:</a:t>
            </a:r>
          </a:p>
          <a:p>
            <a:pPr lvl="1" algn="r" rtl="1"/>
            <a:r>
              <a:rPr lang="he-IL" dirty="0"/>
              <a:t>- אם האיבר שבראש שתי המחסניות (</a:t>
            </a:r>
            <a:r>
              <a:rPr lang="en-US" dirty="0" err="1"/>
              <a:t>min_stack</a:t>
            </a:r>
            <a:r>
              <a:rPr lang="he-IL" dirty="0"/>
              <a:t> &amp; </a:t>
            </a:r>
            <a:r>
              <a:rPr lang="en-US" dirty="0"/>
              <a:t>stack</a:t>
            </a:r>
            <a:r>
              <a:rPr lang="he-IL" dirty="0"/>
              <a:t>) זהה:</a:t>
            </a:r>
          </a:p>
          <a:p>
            <a:pPr lvl="1" algn="r" rtl="1"/>
            <a:r>
              <a:rPr lang="he-IL" dirty="0"/>
              <a:t>	* נשלוף את האיבר שבראש </a:t>
            </a:r>
            <a:r>
              <a:rPr lang="en-US" dirty="0" err="1"/>
              <a:t>min_stack</a:t>
            </a:r>
            <a:r>
              <a:rPr lang="he-IL" dirty="0"/>
              <a:t>.</a:t>
            </a:r>
          </a:p>
          <a:p>
            <a:pPr marL="742950" lvl="1" indent="-285750" algn="r" rtl="1">
              <a:buFontTx/>
              <a:buChar char="-"/>
            </a:pPr>
            <a:r>
              <a:rPr lang="he-IL" dirty="0"/>
              <a:t>נשלוף את האיבר שבראש </a:t>
            </a:r>
            <a:r>
              <a:rPr lang="en-US" dirty="0"/>
              <a:t>stack</a:t>
            </a:r>
            <a:r>
              <a:rPr lang="he-IL" dirty="0"/>
              <a:t>.</a:t>
            </a:r>
          </a:p>
          <a:p>
            <a:pPr lvl="1" algn="r" rtl="1"/>
            <a:endParaRPr lang="he-IL" dirty="0"/>
          </a:p>
          <a:p>
            <a:pPr algn="r" rtl="1"/>
            <a:r>
              <a:rPr lang="he-IL" u="sng" dirty="0"/>
              <a:t>סיבוכיות זמן ריצה: </a:t>
            </a:r>
            <a:r>
              <a:rPr lang="en-US" dirty="0"/>
              <a:t>O(1)</a:t>
            </a:r>
            <a:r>
              <a:rPr lang="he-IL" dirty="0"/>
              <a:t>.</a:t>
            </a:r>
          </a:p>
          <a:p>
            <a:pPr algn="r" rtl="1"/>
            <a:r>
              <a:rPr lang="he-IL" dirty="0"/>
              <a:t>מתבצעות מספר סופי וידוע של פעולות.</a:t>
            </a:r>
          </a:p>
          <a:p>
            <a:pPr algn="r" rtl="1"/>
            <a:endParaRPr lang="he-I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55BB0-60DB-794C-7D34-A478E16228A3}"/>
              </a:ext>
            </a:extLst>
          </p:cNvPr>
          <p:cNvSpPr/>
          <p:nvPr/>
        </p:nvSpPr>
        <p:spPr>
          <a:xfrm>
            <a:off x="797169" y="3575016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9237B4-0103-B554-E5A5-7E8254925EFF}"/>
              </a:ext>
            </a:extLst>
          </p:cNvPr>
          <p:cNvSpPr/>
          <p:nvPr/>
        </p:nvSpPr>
        <p:spPr>
          <a:xfrm>
            <a:off x="3221714" y="3584253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FA4F1E-0339-9D64-554E-9F3E135C4FB3}"/>
              </a:ext>
            </a:extLst>
          </p:cNvPr>
          <p:cNvSpPr/>
          <p:nvPr/>
        </p:nvSpPr>
        <p:spPr>
          <a:xfrm>
            <a:off x="607469" y="620683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A7BD7-1BD6-505E-FD83-2A1E44F64B14}"/>
              </a:ext>
            </a:extLst>
          </p:cNvPr>
          <p:cNvSpPr/>
          <p:nvPr/>
        </p:nvSpPr>
        <p:spPr>
          <a:xfrm>
            <a:off x="2998005" y="621661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min_stack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48D6A8-F42E-A965-27BB-88AB3B3B41A3}"/>
              </a:ext>
            </a:extLst>
          </p:cNvPr>
          <p:cNvSpPr txBox="1"/>
          <p:nvPr/>
        </p:nvSpPr>
        <p:spPr>
          <a:xfrm>
            <a:off x="896112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FB29ED-AF50-B53D-1AE0-1D711C3F28F2}"/>
              </a:ext>
            </a:extLst>
          </p:cNvPr>
          <p:cNvSpPr txBox="1"/>
          <p:nvPr/>
        </p:nvSpPr>
        <p:spPr>
          <a:xfrm>
            <a:off x="3374644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2AFCA5-89AC-8C96-C8F6-5B903DCEF438}"/>
              </a:ext>
            </a:extLst>
          </p:cNvPr>
          <p:cNvSpPr txBox="1"/>
          <p:nvPr/>
        </p:nvSpPr>
        <p:spPr>
          <a:xfrm>
            <a:off x="871902" y="5673047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CD15F0-53CC-0B52-4EF4-7D1549B03AE2}"/>
              </a:ext>
            </a:extLst>
          </p:cNvPr>
          <p:cNvSpPr txBox="1"/>
          <p:nvPr/>
        </p:nvSpPr>
        <p:spPr>
          <a:xfrm>
            <a:off x="3326223" y="5647276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4BAC22-E73F-6428-B5A8-45DFD8479C4C}"/>
              </a:ext>
            </a:extLst>
          </p:cNvPr>
          <p:cNvSpPr txBox="1"/>
          <p:nvPr/>
        </p:nvSpPr>
        <p:spPr>
          <a:xfrm>
            <a:off x="879884" y="5370450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7</a:t>
            </a:r>
            <a:endParaRPr lang="he-IL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D1056F-DA39-E8B7-D683-526A92871CD0}"/>
              </a:ext>
            </a:extLst>
          </p:cNvPr>
          <p:cNvSpPr txBox="1"/>
          <p:nvPr/>
        </p:nvSpPr>
        <p:spPr>
          <a:xfrm>
            <a:off x="871902" y="5072465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8F15C5-91E8-1F86-A70C-049FB8348472}"/>
              </a:ext>
            </a:extLst>
          </p:cNvPr>
          <p:cNvSpPr txBox="1"/>
          <p:nvPr/>
        </p:nvSpPr>
        <p:spPr>
          <a:xfrm>
            <a:off x="3326223" y="5388002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6248CB-E852-4670-8E44-150FBB260128}"/>
              </a:ext>
            </a:extLst>
          </p:cNvPr>
          <p:cNvSpPr txBox="1"/>
          <p:nvPr/>
        </p:nvSpPr>
        <p:spPr>
          <a:xfrm>
            <a:off x="871902" y="4754813"/>
            <a:ext cx="149845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3</a:t>
            </a:r>
            <a:endParaRPr lang="he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0F609C-CFC7-225C-48B1-A42909AA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01" y="1277115"/>
            <a:ext cx="5451423" cy="13013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3D1D45-4E21-0901-EC46-5AC9595267C6}"/>
              </a:ext>
            </a:extLst>
          </p:cNvPr>
          <p:cNvSpPr txBox="1"/>
          <p:nvPr/>
        </p:nvSpPr>
        <p:spPr>
          <a:xfrm>
            <a:off x="5365120" y="3790284"/>
            <a:ext cx="169949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/>
              <a:t>3 == 1 ?</a:t>
            </a:r>
            <a:endParaRPr lang="he-IL" sz="28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FD0677-F5CF-B1E7-B76B-E8110E7BB565}"/>
              </a:ext>
            </a:extLst>
          </p:cNvPr>
          <p:cNvCxnSpPr>
            <a:cxnSpLocks/>
          </p:cNvCxnSpPr>
          <p:nvPr/>
        </p:nvCxnSpPr>
        <p:spPr>
          <a:xfrm>
            <a:off x="5590224" y="3575016"/>
            <a:ext cx="838008" cy="9233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9312B69-6345-1568-CDBE-1B6D77C50C8C}"/>
              </a:ext>
            </a:extLst>
          </p:cNvPr>
          <p:cNvSpPr txBox="1"/>
          <p:nvPr/>
        </p:nvSpPr>
        <p:spPr>
          <a:xfrm>
            <a:off x="5349240" y="4754813"/>
            <a:ext cx="169949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/>
              <a:t>1 == 1 ?</a:t>
            </a:r>
            <a:endParaRPr lang="he-IL" sz="28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FBA40A7-DD6C-73E3-A703-2BF5CD2F58F4}"/>
              </a:ext>
            </a:extLst>
          </p:cNvPr>
          <p:cNvCxnSpPr/>
          <p:nvPr/>
        </p:nvCxnSpPr>
        <p:spPr>
          <a:xfrm>
            <a:off x="6752659" y="4950342"/>
            <a:ext cx="227307" cy="184666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B1B94F9-68C7-2DDA-3651-77C02DAE5B55}"/>
              </a:ext>
            </a:extLst>
          </p:cNvPr>
          <p:cNvCxnSpPr>
            <a:cxnSpLocks/>
          </p:cNvCxnSpPr>
          <p:nvPr/>
        </p:nvCxnSpPr>
        <p:spPr>
          <a:xfrm flipH="1">
            <a:off x="6979966" y="4644054"/>
            <a:ext cx="479829" cy="490954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70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6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EA17-099E-90AF-E486-A50A92F0BA42}"/>
              </a:ext>
            </a:extLst>
          </p:cNvPr>
          <p:cNvSpPr/>
          <p:nvPr/>
        </p:nvSpPr>
        <p:spPr>
          <a:xfrm>
            <a:off x="4725242" y="122535"/>
            <a:ext cx="27415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Top(self)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B180BD-E7E4-8B35-1F87-A0885400404A}"/>
              </a:ext>
            </a:extLst>
          </p:cNvPr>
          <p:cNvSpPr txBox="1"/>
          <p:nvPr/>
        </p:nvSpPr>
        <p:spPr>
          <a:xfrm>
            <a:off x="6491025" y="1277114"/>
            <a:ext cx="5212081" cy="36933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u="sng" dirty="0"/>
              <a:t>סדר פעולות: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אם המחסנית </a:t>
            </a:r>
            <a:r>
              <a:rPr lang="en-US" dirty="0"/>
              <a:t>stack</a:t>
            </a:r>
            <a:r>
              <a:rPr lang="he-IL" dirty="0"/>
              <a:t> אינה ריקה:</a:t>
            </a:r>
          </a:p>
          <a:p>
            <a:pPr algn="r" rtl="1"/>
            <a:r>
              <a:rPr lang="he-IL" dirty="0"/>
              <a:t>	- יוחזר הערך היושב בראש המחסנית.	</a:t>
            </a:r>
          </a:p>
          <a:p>
            <a:pPr lvl="1" algn="r" rtl="1"/>
            <a:endParaRPr lang="he-IL" dirty="0"/>
          </a:p>
          <a:p>
            <a:pPr algn="r" rtl="1"/>
            <a:r>
              <a:rPr lang="he-IL" dirty="0"/>
              <a:t>אחרת:</a:t>
            </a:r>
          </a:p>
          <a:p>
            <a:pPr algn="r" rtl="1"/>
            <a:r>
              <a:rPr lang="he-IL" dirty="0"/>
              <a:t>	- יוחזר הערך </a:t>
            </a:r>
            <a:r>
              <a:rPr lang="en-US" dirty="0"/>
              <a:t>-1</a:t>
            </a:r>
            <a:r>
              <a:rPr lang="he-IL" dirty="0"/>
              <a:t> על פי הדרישה.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r>
              <a:rPr lang="he-IL" u="sng" dirty="0"/>
              <a:t>סיבוכיות זמן ריצה: </a:t>
            </a:r>
            <a:r>
              <a:rPr lang="en-US" dirty="0"/>
              <a:t>O(1)</a:t>
            </a:r>
            <a:r>
              <a:rPr lang="he-IL" dirty="0"/>
              <a:t>.</a:t>
            </a:r>
          </a:p>
          <a:p>
            <a:pPr algn="r" rtl="1"/>
            <a:r>
              <a:rPr lang="he-IL" dirty="0"/>
              <a:t>מתבצעות מספר סופי וידוע של פעולות.</a:t>
            </a:r>
          </a:p>
          <a:p>
            <a:pPr algn="r" rtl="1"/>
            <a:endParaRPr lang="he-I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55BB0-60DB-794C-7D34-A478E16228A3}"/>
              </a:ext>
            </a:extLst>
          </p:cNvPr>
          <p:cNvSpPr/>
          <p:nvPr/>
        </p:nvSpPr>
        <p:spPr>
          <a:xfrm>
            <a:off x="797169" y="3575016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9237B4-0103-B554-E5A5-7E8254925EFF}"/>
              </a:ext>
            </a:extLst>
          </p:cNvPr>
          <p:cNvSpPr/>
          <p:nvPr/>
        </p:nvSpPr>
        <p:spPr>
          <a:xfrm>
            <a:off x="3221714" y="3584253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FA4F1E-0339-9D64-554E-9F3E135C4FB3}"/>
              </a:ext>
            </a:extLst>
          </p:cNvPr>
          <p:cNvSpPr/>
          <p:nvPr/>
        </p:nvSpPr>
        <p:spPr>
          <a:xfrm>
            <a:off x="607469" y="620683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A7BD7-1BD6-505E-FD83-2A1E44F64B14}"/>
              </a:ext>
            </a:extLst>
          </p:cNvPr>
          <p:cNvSpPr/>
          <p:nvPr/>
        </p:nvSpPr>
        <p:spPr>
          <a:xfrm>
            <a:off x="2998005" y="621661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min_stack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48D6A8-F42E-A965-27BB-88AB3B3B41A3}"/>
              </a:ext>
            </a:extLst>
          </p:cNvPr>
          <p:cNvSpPr txBox="1"/>
          <p:nvPr/>
        </p:nvSpPr>
        <p:spPr>
          <a:xfrm>
            <a:off x="896112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FB29ED-AF50-B53D-1AE0-1D711C3F28F2}"/>
              </a:ext>
            </a:extLst>
          </p:cNvPr>
          <p:cNvSpPr txBox="1"/>
          <p:nvPr/>
        </p:nvSpPr>
        <p:spPr>
          <a:xfrm>
            <a:off x="3374644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2AFCA5-89AC-8C96-C8F6-5B903DCEF438}"/>
              </a:ext>
            </a:extLst>
          </p:cNvPr>
          <p:cNvSpPr txBox="1"/>
          <p:nvPr/>
        </p:nvSpPr>
        <p:spPr>
          <a:xfrm>
            <a:off x="871902" y="5673047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CD15F0-53CC-0B52-4EF4-7D1549B03AE2}"/>
              </a:ext>
            </a:extLst>
          </p:cNvPr>
          <p:cNvSpPr txBox="1"/>
          <p:nvPr/>
        </p:nvSpPr>
        <p:spPr>
          <a:xfrm>
            <a:off x="3326223" y="5647276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4BAC22-E73F-6428-B5A8-45DFD8479C4C}"/>
              </a:ext>
            </a:extLst>
          </p:cNvPr>
          <p:cNvSpPr txBox="1"/>
          <p:nvPr/>
        </p:nvSpPr>
        <p:spPr>
          <a:xfrm>
            <a:off x="879884" y="5370450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7</a:t>
            </a:r>
            <a:endParaRPr lang="he-IL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D1056F-DA39-E8B7-D683-526A92871CD0}"/>
              </a:ext>
            </a:extLst>
          </p:cNvPr>
          <p:cNvSpPr txBox="1"/>
          <p:nvPr/>
        </p:nvSpPr>
        <p:spPr>
          <a:xfrm>
            <a:off x="871902" y="5072465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8F15C5-91E8-1F86-A70C-049FB8348472}"/>
              </a:ext>
            </a:extLst>
          </p:cNvPr>
          <p:cNvSpPr txBox="1"/>
          <p:nvPr/>
        </p:nvSpPr>
        <p:spPr>
          <a:xfrm>
            <a:off x="3326223" y="5388002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6248CB-E852-4670-8E44-150FBB260128}"/>
              </a:ext>
            </a:extLst>
          </p:cNvPr>
          <p:cNvSpPr txBox="1"/>
          <p:nvPr/>
        </p:nvSpPr>
        <p:spPr>
          <a:xfrm>
            <a:off x="871902" y="4754813"/>
            <a:ext cx="149845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3</a:t>
            </a:r>
            <a:endParaRPr lang="he-I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41BB99-8A85-8B19-3335-ADA60082D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94" y="1374021"/>
            <a:ext cx="4219216" cy="11424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C0AEE3-D3C1-9B4A-6B0C-0357CD0762C7}"/>
              </a:ext>
            </a:extLst>
          </p:cNvPr>
          <p:cNvSpPr txBox="1"/>
          <p:nvPr/>
        </p:nvSpPr>
        <p:spPr>
          <a:xfrm>
            <a:off x="5486400" y="4677869"/>
            <a:ext cx="256032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>
                <a:sym typeface="Wingdings" panose="05000000000000000000" pitchFamily="2" charset="2"/>
              </a:rPr>
              <a:t> 3</a:t>
            </a:r>
            <a:endParaRPr lang="he-IL" sz="44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069E31B-6E68-8CAD-B94E-9B11D901470E}"/>
              </a:ext>
            </a:extLst>
          </p:cNvPr>
          <p:cNvSpPr/>
          <p:nvPr/>
        </p:nvSpPr>
        <p:spPr>
          <a:xfrm>
            <a:off x="274320" y="3123774"/>
            <a:ext cx="5212080" cy="369331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540F1D-6328-5017-9BC9-EA6292EBCAA8}"/>
              </a:ext>
            </a:extLst>
          </p:cNvPr>
          <p:cNvSpPr/>
          <p:nvPr/>
        </p:nvSpPr>
        <p:spPr>
          <a:xfrm>
            <a:off x="1417320" y="4740671"/>
            <a:ext cx="412694" cy="38903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8335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EA17-099E-90AF-E486-A50A92F0BA42}"/>
              </a:ext>
            </a:extLst>
          </p:cNvPr>
          <p:cNvSpPr/>
          <p:nvPr/>
        </p:nvSpPr>
        <p:spPr>
          <a:xfrm>
            <a:off x="4241584" y="122535"/>
            <a:ext cx="37088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getMin</a:t>
            </a:r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(self)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B180BD-E7E4-8B35-1F87-A0885400404A}"/>
              </a:ext>
            </a:extLst>
          </p:cNvPr>
          <p:cNvSpPr txBox="1"/>
          <p:nvPr/>
        </p:nvSpPr>
        <p:spPr>
          <a:xfrm>
            <a:off x="6491025" y="1277114"/>
            <a:ext cx="5212081" cy="36933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u="sng" dirty="0"/>
              <a:t>סדר פעולות: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אם המחסנית </a:t>
            </a:r>
            <a:r>
              <a:rPr lang="en-US" dirty="0" err="1"/>
              <a:t>min_stack</a:t>
            </a:r>
            <a:r>
              <a:rPr lang="he-IL" dirty="0"/>
              <a:t> אינה ריקה:</a:t>
            </a:r>
          </a:p>
          <a:p>
            <a:pPr algn="r" rtl="1"/>
            <a:r>
              <a:rPr lang="he-IL" dirty="0"/>
              <a:t>	- יוחזר הערך היושב בראש </a:t>
            </a:r>
            <a:r>
              <a:rPr lang="en-US" dirty="0" err="1"/>
              <a:t>min_stack</a:t>
            </a:r>
            <a:r>
              <a:rPr lang="he-IL" dirty="0"/>
              <a:t>.	</a:t>
            </a:r>
          </a:p>
          <a:p>
            <a:pPr lvl="1" algn="r" rtl="1"/>
            <a:endParaRPr lang="he-IL" dirty="0"/>
          </a:p>
          <a:p>
            <a:pPr algn="r" rtl="1"/>
            <a:r>
              <a:rPr lang="he-IL" dirty="0"/>
              <a:t>אחרת:</a:t>
            </a:r>
          </a:p>
          <a:p>
            <a:pPr algn="r" rtl="1"/>
            <a:r>
              <a:rPr lang="he-IL" dirty="0"/>
              <a:t>	- יוחזר הערך </a:t>
            </a:r>
            <a:r>
              <a:rPr lang="en-US" dirty="0"/>
              <a:t>-1</a:t>
            </a:r>
            <a:r>
              <a:rPr lang="he-IL" dirty="0"/>
              <a:t> על פי הדרישה.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r>
              <a:rPr lang="he-IL" u="sng" dirty="0"/>
              <a:t>סיבוכיות זמן ריצה: </a:t>
            </a:r>
            <a:r>
              <a:rPr lang="en-US" dirty="0"/>
              <a:t>O(1)</a:t>
            </a:r>
            <a:r>
              <a:rPr lang="he-IL" dirty="0"/>
              <a:t>.</a:t>
            </a:r>
          </a:p>
          <a:p>
            <a:pPr algn="r" rtl="1"/>
            <a:r>
              <a:rPr lang="he-IL" dirty="0"/>
              <a:t>מתבצעות מספר סופי וידוע של פעולות.</a:t>
            </a:r>
          </a:p>
          <a:p>
            <a:pPr algn="r" rtl="1"/>
            <a:endParaRPr lang="he-I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55BB0-60DB-794C-7D34-A478E16228A3}"/>
              </a:ext>
            </a:extLst>
          </p:cNvPr>
          <p:cNvSpPr/>
          <p:nvPr/>
        </p:nvSpPr>
        <p:spPr>
          <a:xfrm>
            <a:off x="797169" y="3575016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9237B4-0103-B554-E5A5-7E8254925EFF}"/>
              </a:ext>
            </a:extLst>
          </p:cNvPr>
          <p:cNvSpPr/>
          <p:nvPr/>
        </p:nvSpPr>
        <p:spPr>
          <a:xfrm>
            <a:off x="3221714" y="3584253"/>
            <a:ext cx="1699491" cy="27709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FA4F1E-0339-9D64-554E-9F3E135C4FB3}"/>
              </a:ext>
            </a:extLst>
          </p:cNvPr>
          <p:cNvSpPr/>
          <p:nvPr/>
        </p:nvSpPr>
        <p:spPr>
          <a:xfrm>
            <a:off x="607469" y="620683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A7BD7-1BD6-505E-FD83-2A1E44F64B14}"/>
              </a:ext>
            </a:extLst>
          </p:cNvPr>
          <p:cNvSpPr/>
          <p:nvPr/>
        </p:nvSpPr>
        <p:spPr>
          <a:xfrm>
            <a:off x="2998005" y="6216616"/>
            <a:ext cx="20788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min_stack</a:t>
            </a:r>
            <a:endParaRPr lang="en-US" sz="28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48D6A8-F42E-A965-27BB-88AB3B3B41A3}"/>
              </a:ext>
            </a:extLst>
          </p:cNvPr>
          <p:cNvSpPr txBox="1"/>
          <p:nvPr/>
        </p:nvSpPr>
        <p:spPr>
          <a:xfrm>
            <a:off x="896112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FB29ED-AF50-B53D-1AE0-1D711C3F28F2}"/>
              </a:ext>
            </a:extLst>
          </p:cNvPr>
          <p:cNvSpPr txBox="1"/>
          <p:nvPr/>
        </p:nvSpPr>
        <p:spPr>
          <a:xfrm>
            <a:off x="3374644" y="5971032"/>
            <a:ext cx="139363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10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2AFCA5-89AC-8C96-C8F6-5B903DCEF438}"/>
              </a:ext>
            </a:extLst>
          </p:cNvPr>
          <p:cNvSpPr txBox="1"/>
          <p:nvPr/>
        </p:nvSpPr>
        <p:spPr>
          <a:xfrm>
            <a:off x="871902" y="5673047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CD15F0-53CC-0B52-4EF4-7D1549B03AE2}"/>
              </a:ext>
            </a:extLst>
          </p:cNvPr>
          <p:cNvSpPr txBox="1"/>
          <p:nvPr/>
        </p:nvSpPr>
        <p:spPr>
          <a:xfrm>
            <a:off x="3326223" y="5647276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5</a:t>
            </a:r>
            <a:endParaRPr lang="he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4BAC22-E73F-6428-B5A8-45DFD8479C4C}"/>
              </a:ext>
            </a:extLst>
          </p:cNvPr>
          <p:cNvSpPr txBox="1"/>
          <p:nvPr/>
        </p:nvSpPr>
        <p:spPr>
          <a:xfrm>
            <a:off x="879884" y="5370450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7</a:t>
            </a:r>
            <a:endParaRPr lang="he-IL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D1056F-DA39-E8B7-D683-526A92871CD0}"/>
              </a:ext>
            </a:extLst>
          </p:cNvPr>
          <p:cNvSpPr txBox="1"/>
          <p:nvPr/>
        </p:nvSpPr>
        <p:spPr>
          <a:xfrm>
            <a:off x="871902" y="5072465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8F15C5-91E8-1F86-A70C-049FB8348472}"/>
              </a:ext>
            </a:extLst>
          </p:cNvPr>
          <p:cNvSpPr txBox="1"/>
          <p:nvPr/>
        </p:nvSpPr>
        <p:spPr>
          <a:xfrm>
            <a:off x="3326223" y="5388002"/>
            <a:ext cx="1490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1</a:t>
            </a:r>
            <a:endParaRPr lang="he-IL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6248CB-E852-4670-8E44-150FBB260128}"/>
              </a:ext>
            </a:extLst>
          </p:cNvPr>
          <p:cNvSpPr txBox="1"/>
          <p:nvPr/>
        </p:nvSpPr>
        <p:spPr>
          <a:xfrm>
            <a:off x="871902" y="4754813"/>
            <a:ext cx="149845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3</a:t>
            </a: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5F1F1-B600-70C6-4266-822E35336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69" y="1318362"/>
            <a:ext cx="4396326" cy="114632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D0D1D11-BB32-0EB6-3AD5-8C871F050392}"/>
              </a:ext>
            </a:extLst>
          </p:cNvPr>
          <p:cNvSpPr/>
          <p:nvPr/>
        </p:nvSpPr>
        <p:spPr>
          <a:xfrm>
            <a:off x="274320" y="3123774"/>
            <a:ext cx="5212080" cy="369331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13560B-0DC4-6C2E-32C7-33F89F0B8FCB}"/>
              </a:ext>
            </a:extLst>
          </p:cNvPr>
          <p:cNvSpPr txBox="1"/>
          <p:nvPr/>
        </p:nvSpPr>
        <p:spPr>
          <a:xfrm>
            <a:off x="5456560" y="4714908"/>
            <a:ext cx="206228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400" dirty="0">
                <a:sym typeface="Wingdings" panose="05000000000000000000" pitchFamily="2" charset="2"/>
              </a:rPr>
              <a:t> 1</a:t>
            </a:r>
            <a:endParaRPr lang="he-IL" sz="4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A8E3264-9EC0-426B-4322-DD902BE31ACD}"/>
              </a:ext>
            </a:extLst>
          </p:cNvPr>
          <p:cNvSpPr/>
          <p:nvPr/>
        </p:nvSpPr>
        <p:spPr>
          <a:xfrm>
            <a:off x="3895344" y="5393131"/>
            <a:ext cx="346240" cy="3292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481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561</Words>
  <Application>Microsoft Office PowerPoint</Application>
  <PresentationFormat>Widescreen</PresentationFormat>
  <Paragraphs>132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דור בר שלום</dc:creator>
  <cp:lastModifiedBy>דור בר שלום</cp:lastModifiedBy>
  <cp:revision>5</cp:revision>
  <dcterms:created xsi:type="dcterms:W3CDTF">2024-06-13T09:12:50Z</dcterms:created>
  <dcterms:modified xsi:type="dcterms:W3CDTF">2024-06-13T11:18:10Z</dcterms:modified>
</cp:coreProperties>
</file>

<file path=docProps/thumbnail.jpeg>
</file>